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65" r:id="rId4"/>
    <p:sldId id="260" r:id="rId5"/>
    <p:sldId id="259" r:id="rId6"/>
    <p:sldId id="277" r:id="rId7"/>
    <p:sldId id="274" r:id="rId8"/>
    <p:sldId id="263" r:id="rId9"/>
    <p:sldId id="267" r:id="rId10"/>
    <p:sldId id="264" r:id="rId11"/>
    <p:sldId id="269" r:id="rId12"/>
    <p:sldId id="268" r:id="rId13"/>
    <p:sldId id="270" r:id="rId14"/>
    <p:sldId id="278" r:id="rId15"/>
    <p:sldId id="271"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659B0B-CBCA-4FB8-8ABB-460D95511FD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357667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E659B0B-CBCA-4FB8-8ABB-460D95511FD3}"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318785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E659B0B-CBCA-4FB8-8ABB-460D95511FD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467085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E659B0B-CBCA-4FB8-8ABB-460D95511FD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F5A84-A81A-4009-AE94-E2768A2F485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58191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659B0B-CBCA-4FB8-8ABB-460D95511FD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517227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E659B0B-CBCA-4FB8-8ABB-460D95511FD3}" type="datetimeFigureOut">
              <a:rPr lang="en-US" smtClean="0"/>
              <a:t>3/18/2022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2083238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E659B0B-CBCA-4FB8-8ABB-460D95511FD3}" type="datetimeFigureOut">
              <a:rPr lang="en-US" smtClean="0"/>
              <a:t>3/18/2022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3640972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59B0B-CBCA-4FB8-8ABB-460D95511FD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57013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59B0B-CBCA-4FB8-8ABB-460D95511FD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1823173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E659B0B-CBCA-4FB8-8ABB-460D95511FD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14118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659B0B-CBCA-4FB8-8ABB-460D95511FD3}"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3132979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659B0B-CBCA-4FB8-8ABB-460D95511FD3}"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414681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659B0B-CBCA-4FB8-8ABB-460D95511FD3}" type="datetimeFigureOut">
              <a:rPr lang="en-US" smtClean="0"/>
              <a:t>3/18/2022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228900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E659B0B-CBCA-4FB8-8ABB-460D95511FD3}" type="datetimeFigureOut">
              <a:rPr lang="en-US" smtClean="0"/>
              <a:t>3/18/2022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3181158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E659B0B-CBCA-4FB8-8ABB-460D95511FD3}" type="datetimeFigureOut">
              <a:rPr lang="en-US" smtClean="0"/>
              <a:t>3/18/2022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163941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EE659B0B-CBCA-4FB8-8ABB-460D95511FD3}" type="datetimeFigureOut">
              <a:rPr lang="en-US" smtClean="0"/>
              <a:t>3/18/2022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199752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E659B0B-CBCA-4FB8-8ABB-460D95511FD3}"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F5A84-A81A-4009-AE94-E2768A2F485B}" type="slidenum">
              <a:rPr lang="en-US" smtClean="0"/>
              <a:t>‹#›</a:t>
            </a:fld>
            <a:endParaRPr lang="en-US"/>
          </a:p>
        </p:txBody>
      </p:sp>
    </p:spTree>
    <p:extLst>
      <p:ext uri="{BB962C8B-B14F-4D97-AF65-F5344CB8AC3E}">
        <p14:creationId xmlns:p14="http://schemas.microsoft.com/office/powerpoint/2010/main" val="1172543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E659B0B-CBCA-4FB8-8ABB-460D95511FD3}" type="datetimeFigureOut">
              <a:rPr lang="en-US" smtClean="0"/>
              <a:t>3/18/2022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51F5A84-A81A-4009-AE94-E2768A2F485B}" type="slidenum">
              <a:rPr lang="en-US" smtClean="0"/>
              <a:t>‹#›</a:t>
            </a:fld>
            <a:endParaRPr lang="en-US"/>
          </a:p>
        </p:txBody>
      </p:sp>
    </p:spTree>
    <p:extLst>
      <p:ext uri="{BB962C8B-B14F-4D97-AF65-F5344CB8AC3E}">
        <p14:creationId xmlns:p14="http://schemas.microsoft.com/office/powerpoint/2010/main" val="2269954482"/>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E-mail&#8212;critzerss@ccps.k12.va.u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critzerss@ccps.k12.va.u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4.files.edl.io/841d/08/10/20/193405-33e21ca8-a907-4f18-a308-91988d7b8179.pdf" TargetMode="External"/><Relationship Id="rId2" Type="http://schemas.openxmlformats.org/officeDocument/2006/relationships/hyperlink" Target="https://4.files.edl.io/841d/08/10/20/193405-33e21ca8-a907-4f1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IX Employee Training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20568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Report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What to Report--Incidents of possible sexual harassment reported to you OR which you observe.</a:t>
            </a:r>
          </a:p>
          <a:p>
            <a:pPr marL="0" indent="0">
              <a:buNone/>
            </a:pPr>
            <a:r>
              <a:rPr lang="en-US" b="1" u="sng" dirty="0" smtClean="0"/>
              <a:t>Err on the side of caution! </a:t>
            </a:r>
            <a:r>
              <a:rPr lang="en-US" dirty="0" smtClean="0"/>
              <a:t>There are many examples in which notice of sexual harassment may be obtained other than by direct complaint:</a:t>
            </a:r>
          </a:p>
          <a:p>
            <a:pPr marL="0" indent="0">
              <a:buNone/>
            </a:pPr>
            <a:r>
              <a:rPr lang="en-US" dirty="0" smtClean="0"/>
              <a:t>Examples: </a:t>
            </a:r>
          </a:p>
          <a:p>
            <a:r>
              <a:rPr lang="en-US" dirty="0" smtClean="0"/>
              <a:t>Teacher hears a rumor about a sexual relationship between another teacher and a student; </a:t>
            </a:r>
          </a:p>
          <a:p>
            <a:r>
              <a:rPr lang="en-US" dirty="0" smtClean="0"/>
              <a:t>A staff member watching a student speak in a sexually inappropriate way to another student; </a:t>
            </a:r>
          </a:p>
          <a:p>
            <a:r>
              <a:rPr lang="en-US" dirty="0" smtClean="0"/>
              <a:t>The school receiving notice that that an off-campus sexual violence event is creating retaliation at school. </a:t>
            </a:r>
          </a:p>
          <a:p>
            <a:r>
              <a:rPr lang="en-US" dirty="0" smtClean="0"/>
              <a:t>Incident on the bus where a student grabs another student in a sexually-inappropriate location. </a:t>
            </a:r>
            <a:endParaRPr lang="en-US" dirty="0"/>
          </a:p>
        </p:txBody>
      </p:sp>
    </p:spTree>
    <p:extLst>
      <p:ext uri="{BB962C8B-B14F-4D97-AF65-F5344CB8AC3E}">
        <p14:creationId xmlns:p14="http://schemas.microsoft.com/office/powerpoint/2010/main" val="2259640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Must It Occur At School</a:t>
            </a:r>
            <a:endParaRPr lang="en-US" dirty="0"/>
          </a:p>
        </p:txBody>
      </p:sp>
      <p:sp>
        <p:nvSpPr>
          <p:cNvPr id="3" name="Content Placeholder 2"/>
          <p:cNvSpPr>
            <a:spLocks noGrp="1"/>
          </p:cNvSpPr>
          <p:nvPr>
            <p:ph idx="1"/>
          </p:nvPr>
        </p:nvSpPr>
        <p:spPr/>
        <p:txBody>
          <a:bodyPr/>
          <a:lstStyle/>
          <a:p>
            <a:pPr marL="0" indent="0">
              <a:buNone/>
            </a:pPr>
            <a:r>
              <a:rPr lang="en-US" dirty="0" smtClean="0"/>
              <a:t>School officials are responsible for acts occurring on school grounds or situations over which the school exercised “substantial control” </a:t>
            </a:r>
          </a:p>
          <a:p>
            <a:pPr lvl="1">
              <a:buFont typeface="Wingdings" panose="05000000000000000000" pitchFamily="2" charset="2"/>
              <a:buChar char="§"/>
            </a:pPr>
            <a:r>
              <a:rPr lang="en-US" dirty="0" smtClean="0"/>
              <a:t>Athletic Events </a:t>
            </a:r>
          </a:p>
          <a:p>
            <a:pPr lvl="1">
              <a:buFont typeface="Wingdings" panose="05000000000000000000" pitchFamily="2" charset="2"/>
              <a:buChar char="§"/>
            </a:pPr>
            <a:r>
              <a:rPr lang="en-US" dirty="0" smtClean="0"/>
              <a:t>Field Trips </a:t>
            </a:r>
          </a:p>
          <a:p>
            <a:pPr lvl="1">
              <a:buFont typeface="Wingdings" panose="05000000000000000000" pitchFamily="2" charset="2"/>
              <a:buChar char="§"/>
            </a:pPr>
            <a:r>
              <a:rPr lang="en-US" dirty="0" smtClean="0"/>
              <a:t>Class Trips</a:t>
            </a:r>
          </a:p>
          <a:p>
            <a:pPr lvl="1">
              <a:buFont typeface="Wingdings" panose="05000000000000000000" pitchFamily="2" charset="2"/>
              <a:buChar char="§"/>
            </a:pPr>
            <a:r>
              <a:rPr lang="en-US" dirty="0" smtClean="0"/>
              <a:t>Banquets, concerts, etc…</a:t>
            </a:r>
          </a:p>
          <a:p>
            <a:pPr marL="0" indent="0">
              <a:buNone/>
            </a:pPr>
            <a:r>
              <a:rPr lang="en-US" dirty="0" smtClean="0"/>
              <a:t>Keep an eye out for this if you are a chaperone or someone working or assisting during these events.</a:t>
            </a:r>
            <a:endParaRPr lang="en-US" dirty="0"/>
          </a:p>
        </p:txBody>
      </p:sp>
    </p:spTree>
    <p:extLst>
      <p:ext uri="{BB962C8B-B14F-4D97-AF65-F5344CB8AC3E}">
        <p14:creationId xmlns:p14="http://schemas.microsoft.com/office/powerpoint/2010/main" val="2664504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Reporting</a:t>
            </a:r>
            <a:endParaRPr lang="en-US" dirty="0"/>
          </a:p>
        </p:txBody>
      </p:sp>
      <p:sp>
        <p:nvSpPr>
          <p:cNvPr id="3" name="Content Placeholder 2"/>
          <p:cNvSpPr>
            <a:spLocks noGrp="1"/>
          </p:cNvSpPr>
          <p:nvPr>
            <p:ph idx="1"/>
          </p:nvPr>
        </p:nvSpPr>
        <p:spPr/>
        <p:txBody>
          <a:bodyPr/>
          <a:lstStyle/>
          <a:p>
            <a:r>
              <a:rPr lang="en-US" dirty="0" smtClean="0"/>
              <a:t>This new section requires that districts respond </a:t>
            </a:r>
            <a:r>
              <a:rPr lang="en-US" b="1" u="sng" dirty="0" smtClean="0"/>
              <a:t>promptly</a:t>
            </a:r>
            <a:r>
              <a:rPr lang="en-US" dirty="0" smtClean="0"/>
              <a:t> and in a way that is not intentionally indifferent, when it has </a:t>
            </a:r>
            <a:r>
              <a:rPr lang="en-US" b="1" u="sng" dirty="0" smtClean="0"/>
              <a:t>actual knowledge </a:t>
            </a:r>
            <a:r>
              <a:rPr lang="en-US" dirty="0" smtClean="0"/>
              <a:t>of sexual harassment. </a:t>
            </a:r>
            <a:endParaRPr lang="en-US" dirty="0"/>
          </a:p>
          <a:p>
            <a:r>
              <a:rPr lang="en-US" b="1" dirty="0" smtClean="0"/>
              <a:t>The timeline for this begins when the employee, not the administration, has actual knowledge. So, it is important that you report incidents to your administrator in a timely manner as soon as you are made aware. </a:t>
            </a:r>
            <a:endParaRPr lang="en-US" b="1" dirty="0"/>
          </a:p>
        </p:txBody>
      </p:sp>
    </p:spTree>
    <p:extLst>
      <p:ext uri="{BB962C8B-B14F-4D97-AF65-F5344CB8AC3E}">
        <p14:creationId xmlns:p14="http://schemas.microsoft.com/office/powerpoint/2010/main" val="3431871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Report</a:t>
            </a:r>
            <a:endParaRPr lang="en-US" dirty="0"/>
          </a:p>
        </p:txBody>
      </p:sp>
      <p:sp>
        <p:nvSpPr>
          <p:cNvPr id="3" name="Content Placeholder 2"/>
          <p:cNvSpPr>
            <a:spLocks noGrp="1"/>
          </p:cNvSpPr>
          <p:nvPr>
            <p:ph idx="1"/>
          </p:nvPr>
        </p:nvSpPr>
        <p:spPr/>
        <p:txBody>
          <a:bodyPr>
            <a:normAutofit lnSpcReduction="10000"/>
          </a:bodyPr>
          <a:lstStyle/>
          <a:p>
            <a:r>
              <a:rPr lang="en-US" b="1" u="sng" dirty="0"/>
              <a:t>Any </a:t>
            </a:r>
            <a:r>
              <a:rPr lang="en-US" b="1" u="sng" dirty="0" smtClean="0"/>
              <a:t>employee who witnesses an act of Sexual Harassment or to </a:t>
            </a:r>
            <a:r>
              <a:rPr lang="en-US" b="1" u="sng" dirty="0"/>
              <a:t>whom a report of Sexual Harassment has been made, </a:t>
            </a:r>
            <a:r>
              <a:rPr lang="en-US" b="1" u="sng" dirty="0" smtClean="0"/>
              <a:t>shall notify </a:t>
            </a:r>
            <a:r>
              <a:rPr lang="en-US" b="1" u="sng" dirty="0"/>
              <a:t>the principal or designated administrator not later than one workday </a:t>
            </a:r>
            <a:r>
              <a:rPr lang="en-US" b="1" u="sng" dirty="0" smtClean="0"/>
              <a:t>following receipt </a:t>
            </a:r>
            <a:r>
              <a:rPr lang="en-US" b="1" u="sng" dirty="0"/>
              <a:t>of the report. </a:t>
            </a:r>
            <a:endParaRPr lang="en-US" b="1" u="sng" dirty="0" smtClean="0"/>
          </a:p>
          <a:p>
            <a:r>
              <a:rPr lang="en-US" dirty="0" smtClean="0"/>
              <a:t>If</a:t>
            </a:r>
            <a:r>
              <a:rPr lang="en-US" dirty="0"/>
              <a:t>, for any reason, the person making the report prefers not to report to the </a:t>
            </a:r>
            <a:r>
              <a:rPr lang="en-US" dirty="0" smtClean="0"/>
              <a:t>school employee </a:t>
            </a:r>
            <a:r>
              <a:rPr lang="en-US" dirty="0"/>
              <a:t>identified </a:t>
            </a:r>
            <a:r>
              <a:rPr lang="en-US" dirty="0" smtClean="0"/>
              <a:t>above</a:t>
            </a:r>
            <a:r>
              <a:rPr lang="en-US" dirty="0"/>
              <a:t>, the person may report directly with the </a:t>
            </a:r>
            <a:r>
              <a:rPr lang="en-US" dirty="0" smtClean="0"/>
              <a:t>Title IX Coordinator:</a:t>
            </a:r>
          </a:p>
          <a:p>
            <a:pPr lvl="1"/>
            <a:r>
              <a:rPr lang="en-US" dirty="0" smtClean="0"/>
              <a:t>Shep Critzer</a:t>
            </a:r>
          </a:p>
          <a:p>
            <a:pPr lvl="2"/>
            <a:r>
              <a:rPr lang="en-US" dirty="0" smtClean="0"/>
              <a:t>Phone—542-9503</a:t>
            </a:r>
          </a:p>
          <a:p>
            <a:pPr lvl="2"/>
            <a:r>
              <a:rPr lang="en-US" dirty="0" smtClean="0"/>
              <a:t>Extension 4915</a:t>
            </a:r>
          </a:p>
          <a:p>
            <a:pPr lvl="2"/>
            <a:r>
              <a:rPr lang="en-US" dirty="0" smtClean="0">
                <a:hlinkClick r:id="rId2"/>
              </a:rPr>
              <a:t>E-mail—critzerss@ccps.k12.va.us</a:t>
            </a:r>
            <a:r>
              <a:rPr lang="en-US" dirty="0" smtClean="0"/>
              <a:t> </a:t>
            </a:r>
            <a:endParaRPr lang="en-US" dirty="0"/>
          </a:p>
          <a:p>
            <a:r>
              <a:rPr lang="en-US" dirty="0" smtClean="0"/>
              <a:t>The </a:t>
            </a:r>
            <a:r>
              <a:rPr lang="en-US" dirty="0"/>
              <a:t>initial report </a:t>
            </a:r>
            <a:r>
              <a:rPr lang="en-US" dirty="0" smtClean="0"/>
              <a:t>may </a:t>
            </a:r>
            <a:r>
              <a:rPr lang="en-US" dirty="0"/>
              <a:t>be verbal or in writing</a:t>
            </a:r>
            <a:r>
              <a:rPr lang="en-US" dirty="0" smtClean="0"/>
              <a:t>.</a:t>
            </a:r>
            <a:endParaRPr lang="en-US" dirty="0"/>
          </a:p>
        </p:txBody>
      </p:sp>
    </p:spTree>
    <p:extLst>
      <p:ext uri="{BB962C8B-B14F-4D97-AF65-F5344CB8AC3E}">
        <p14:creationId xmlns:p14="http://schemas.microsoft.com/office/powerpoint/2010/main" val="639061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a:t>
            </a:r>
            <a:endParaRPr lang="en-US" dirty="0"/>
          </a:p>
        </p:txBody>
      </p:sp>
      <p:sp>
        <p:nvSpPr>
          <p:cNvPr id="3" name="Content Placeholder 2"/>
          <p:cNvSpPr>
            <a:spLocks noGrp="1"/>
          </p:cNvSpPr>
          <p:nvPr>
            <p:ph idx="1"/>
          </p:nvPr>
        </p:nvSpPr>
        <p:spPr/>
        <p:txBody>
          <a:bodyPr/>
          <a:lstStyle/>
          <a:p>
            <a:r>
              <a:rPr lang="en-US" dirty="0" smtClean="0"/>
              <a:t>It is our responsibility to create a </a:t>
            </a:r>
            <a:r>
              <a:rPr lang="en-US" b="1" u="sng" dirty="0" smtClean="0"/>
              <a:t>culture</a:t>
            </a:r>
            <a:r>
              <a:rPr lang="en-US" dirty="0" smtClean="0"/>
              <a:t> of acceptance of all students and intolerance for any incidents of discrimination or harassment. </a:t>
            </a:r>
          </a:p>
          <a:p>
            <a:endParaRPr lang="en-US" dirty="0"/>
          </a:p>
          <a:p>
            <a:r>
              <a:rPr lang="en-US" dirty="0" smtClean="0"/>
              <a:t>This begins with </a:t>
            </a:r>
            <a:r>
              <a:rPr lang="en-US" b="1" u="sng" dirty="0" smtClean="0"/>
              <a:t>promptly</a:t>
            </a:r>
            <a:r>
              <a:rPr lang="en-US" dirty="0" smtClean="0"/>
              <a:t> reporting and addressing any and all incidents.</a:t>
            </a:r>
          </a:p>
          <a:p>
            <a:endParaRPr lang="en-US" dirty="0"/>
          </a:p>
          <a:p>
            <a:r>
              <a:rPr lang="en-US" dirty="0" smtClean="0"/>
              <a:t>Remember: </a:t>
            </a:r>
            <a:r>
              <a:rPr lang="en-US" b="1" u="sng" dirty="0" smtClean="0"/>
              <a:t>What we dismiss, we condone!</a:t>
            </a:r>
            <a:endParaRPr lang="en-US" b="1" u="sng" dirty="0"/>
          </a:p>
        </p:txBody>
      </p:sp>
    </p:spTree>
    <p:extLst>
      <p:ext uri="{BB962C8B-B14F-4D97-AF65-F5344CB8AC3E}">
        <p14:creationId xmlns:p14="http://schemas.microsoft.com/office/powerpoint/2010/main" val="2887728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dirty="0" smtClean="0"/>
              <a:t>If you have any questions, please contact your building administrator or the division’s Title IX Coordinator, Shep Critzer.</a:t>
            </a:r>
          </a:p>
          <a:p>
            <a:pPr marL="0" indent="0">
              <a:buNone/>
            </a:pPr>
            <a:endParaRPr lang="en-US" dirty="0" smtClean="0"/>
          </a:p>
          <a:p>
            <a:pPr marL="0" indent="0" algn="ctr">
              <a:buNone/>
            </a:pPr>
            <a:r>
              <a:rPr lang="en-US" dirty="0" smtClean="0"/>
              <a:t>Shep Critzer</a:t>
            </a:r>
          </a:p>
          <a:p>
            <a:pPr marL="0" indent="0" algn="ctr">
              <a:buNone/>
            </a:pPr>
            <a:r>
              <a:rPr lang="en-US" dirty="0" smtClean="0">
                <a:hlinkClick r:id="rId2"/>
              </a:rPr>
              <a:t>critzerss@ccps.k12.va.us</a:t>
            </a:r>
            <a:endParaRPr lang="en-US" dirty="0" smtClean="0"/>
          </a:p>
          <a:p>
            <a:pPr marL="0" indent="0" algn="ctr">
              <a:buNone/>
            </a:pPr>
            <a:r>
              <a:rPr lang="en-US" dirty="0" smtClean="0"/>
              <a:t>542-9503</a:t>
            </a:r>
          </a:p>
          <a:p>
            <a:pPr marL="0" indent="0" algn="ctr">
              <a:buNone/>
            </a:pPr>
            <a:r>
              <a:rPr lang="en-US" dirty="0" smtClean="0"/>
              <a:t>X4915</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91428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dirty="0" smtClean="0"/>
              <a:t>Charlotte County Public Schools 2020-2021 Resource Guide.</a:t>
            </a:r>
            <a:r>
              <a:rPr lang="en-US" dirty="0" smtClean="0"/>
              <a:t> (2020). </a:t>
            </a:r>
          </a:p>
          <a:p>
            <a:pPr marL="0" indent="0">
              <a:buNone/>
            </a:pPr>
            <a:r>
              <a:rPr lang="en-US" dirty="0"/>
              <a:t>	</a:t>
            </a:r>
            <a:r>
              <a:rPr lang="en-US" dirty="0" smtClean="0"/>
              <a:t>Charlotte Court House, Virginia.</a:t>
            </a:r>
          </a:p>
          <a:p>
            <a:pPr marL="0" indent="0">
              <a:buNone/>
            </a:pPr>
            <a:endParaRPr lang="en-US" dirty="0"/>
          </a:p>
          <a:p>
            <a:pPr marL="0" indent="0">
              <a:buNone/>
            </a:pPr>
            <a:r>
              <a:rPr lang="en-US" dirty="0" smtClean="0"/>
              <a:t>King, B. A. and Cheuk, N. A. (2020, September 17). </a:t>
            </a:r>
            <a:r>
              <a:rPr lang="en-US" i="1" dirty="0" smtClean="0"/>
              <a:t>Title IX: Best</a:t>
            </a:r>
          </a:p>
          <a:p>
            <a:pPr marL="0" indent="0">
              <a:buNone/>
            </a:pPr>
            <a:r>
              <a:rPr lang="en-US" i="1" dirty="0"/>
              <a:t>	</a:t>
            </a:r>
            <a:r>
              <a:rPr lang="en-US" i="1" dirty="0" smtClean="0"/>
              <a:t>Practices in Training and Compliance. </a:t>
            </a:r>
            <a:r>
              <a:rPr lang="en-US" dirty="0" smtClean="0"/>
              <a:t>VSBA </a:t>
            </a:r>
            <a:r>
              <a:rPr lang="en-US" dirty="0" err="1" smtClean="0"/>
              <a:t>powerpoint</a:t>
            </a:r>
            <a:endParaRPr lang="en-US" dirty="0"/>
          </a:p>
          <a:p>
            <a:pPr marL="0" indent="0">
              <a:buNone/>
            </a:pPr>
            <a:r>
              <a:rPr lang="en-US" dirty="0" smtClean="0"/>
              <a:t>	presentation</a:t>
            </a:r>
          </a:p>
          <a:p>
            <a:pPr marL="0" indent="0">
              <a:buNone/>
            </a:pPr>
            <a:endParaRPr lang="en-US" dirty="0"/>
          </a:p>
          <a:p>
            <a:pPr marL="0" indent="0">
              <a:buNone/>
            </a:pPr>
            <a:r>
              <a:rPr lang="en-US" dirty="0" smtClean="0"/>
              <a:t>McBride, B., Neff, J., and </a:t>
            </a:r>
            <a:r>
              <a:rPr lang="en-US" dirty="0" err="1" smtClean="0"/>
              <a:t>Wessendorff-Wortman</a:t>
            </a:r>
            <a:r>
              <a:rPr lang="en-US" dirty="0" smtClean="0"/>
              <a:t>, E. (2020, October 14) 	</a:t>
            </a:r>
            <a:r>
              <a:rPr lang="en-US" i="1" dirty="0" smtClean="0"/>
              <a:t>Title IX For Compliance Officers and Administrators. </a:t>
            </a:r>
            <a:r>
              <a:rPr lang="en-US" dirty="0" smtClean="0"/>
              <a:t>Retrieved from 	</a:t>
            </a:r>
            <a:r>
              <a:rPr lang="en-US" dirty="0" smtClean="0">
                <a:hlinkClick r:id="rId2"/>
              </a:rPr>
              <a:t>https</a:t>
            </a:r>
            <a:r>
              <a:rPr lang="en-US" dirty="0">
                <a:hlinkClick r:id="rId2"/>
              </a:rPr>
              <a:t>://</a:t>
            </a:r>
            <a:r>
              <a:rPr lang="en-US" dirty="0" smtClean="0">
                <a:hlinkClick r:id="rId2"/>
              </a:rPr>
              <a:t>4.files.edl.io/841d/08/10/20/193405-33e21ca8-a907-4f18-</a:t>
            </a:r>
            <a:endParaRPr lang="en-US" dirty="0" smtClean="0"/>
          </a:p>
          <a:p>
            <a:pPr marL="0" indent="0">
              <a:buNone/>
            </a:pPr>
            <a:r>
              <a:rPr lang="en-US" dirty="0"/>
              <a:t>	</a:t>
            </a:r>
            <a:r>
              <a:rPr lang="en-US" dirty="0">
                <a:hlinkClick r:id="rId3"/>
              </a:rPr>
              <a:t>a308-91988d7b8179.pdf</a:t>
            </a:r>
            <a:endParaRPr lang="en-US" dirty="0"/>
          </a:p>
          <a:p>
            <a:pPr marL="0" indent="0">
              <a:buNone/>
            </a:pPr>
            <a:endParaRPr lang="en-US" dirty="0"/>
          </a:p>
        </p:txBody>
      </p:sp>
    </p:spTree>
    <p:extLst>
      <p:ext uri="{BB962C8B-B14F-4D97-AF65-F5344CB8AC3E}">
        <p14:creationId xmlns:p14="http://schemas.microsoft.com/office/powerpoint/2010/main" val="1981891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Title IX Overview </a:t>
            </a:r>
            <a:endParaRPr lang="en-US" dirty="0"/>
          </a:p>
        </p:txBody>
      </p:sp>
      <p:sp>
        <p:nvSpPr>
          <p:cNvPr id="3" name="Content Placeholder 2"/>
          <p:cNvSpPr>
            <a:spLocks noGrp="1"/>
          </p:cNvSpPr>
          <p:nvPr>
            <p:ph idx="1"/>
          </p:nvPr>
        </p:nvSpPr>
        <p:spPr/>
        <p:txBody>
          <a:bodyPr>
            <a:normAutofit/>
          </a:bodyPr>
          <a:lstStyle/>
          <a:p>
            <a:r>
              <a:rPr lang="en-US" dirty="0"/>
              <a:t>Title IX of the Education Amendments of 1972, 20 U.S.C. § 1681 </a:t>
            </a:r>
            <a:r>
              <a:rPr lang="en-US" dirty="0" smtClean="0"/>
              <a:t>et seq</a:t>
            </a:r>
            <a:r>
              <a:rPr lang="en-US" dirty="0"/>
              <a:t>. (Title IX</a:t>
            </a:r>
            <a:r>
              <a:rPr lang="en-US" dirty="0" smtClean="0"/>
              <a:t>):</a:t>
            </a:r>
          </a:p>
          <a:p>
            <a:pPr marL="0" indent="0">
              <a:buNone/>
            </a:pPr>
            <a:r>
              <a:rPr lang="en-US" dirty="0" smtClean="0"/>
              <a:t>	“</a:t>
            </a:r>
            <a:r>
              <a:rPr lang="en-US" dirty="0"/>
              <a:t>No person in the United States shall, on the basis of sex, </a:t>
            </a:r>
            <a:r>
              <a:rPr lang="en-US" dirty="0" smtClean="0"/>
              <a:t>be</a:t>
            </a:r>
          </a:p>
          <a:p>
            <a:pPr marL="0" indent="0">
              <a:buNone/>
            </a:pPr>
            <a:r>
              <a:rPr lang="en-US" dirty="0"/>
              <a:t>	</a:t>
            </a:r>
            <a:r>
              <a:rPr lang="en-US" dirty="0" smtClean="0"/>
              <a:t>excluded</a:t>
            </a:r>
            <a:r>
              <a:rPr lang="en-US" dirty="0"/>
              <a:t> </a:t>
            </a:r>
            <a:r>
              <a:rPr lang="en-US" dirty="0" smtClean="0"/>
              <a:t>from </a:t>
            </a:r>
            <a:r>
              <a:rPr lang="en-US" dirty="0"/>
              <a:t>participation in, be denied the benefits of, or </a:t>
            </a:r>
            <a:r>
              <a:rPr lang="en-US" dirty="0" smtClean="0"/>
              <a:t>be</a:t>
            </a:r>
          </a:p>
          <a:p>
            <a:pPr marL="0" indent="0">
              <a:buNone/>
            </a:pPr>
            <a:r>
              <a:rPr lang="en-US" dirty="0"/>
              <a:t>	</a:t>
            </a:r>
            <a:r>
              <a:rPr lang="en-US" dirty="0" smtClean="0"/>
              <a:t>subjected to discrimination </a:t>
            </a:r>
            <a:r>
              <a:rPr lang="en-US" dirty="0"/>
              <a:t>under any education program </a:t>
            </a:r>
            <a:r>
              <a:rPr lang="en-US" dirty="0" smtClean="0"/>
              <a:t>or</a:t>
            </a:r>
          </a:p>
          <a:p>
            <a:pPr marL="0" indent="0">
              <a:buNone/>
            </a:pPr>
            <a:r>
              <a:rPr lang="en-US" dirty="0"/>
              <a:t>	</a:t>
            </a:r>
            <a:r>
              <a:rPr lang="en-US" dirty="0" smtClean="0"/>
              <a:t>activity receiving  Federal financial assistance.”</a:t>
            </a:r>
          </a:p>
        </p:txBody>
      </p:sp>
    </p:spTree>
    <p:extLst>
      <p:ext uri="{BB962C8B-B14F-4D97-AF65-F5344CB8AC3E}">
        <p14:creationId xmlns:p14="http://schemas.microsoft.com/office/powerpoint/2010/main" val="3227947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CCPS Statement of Non-Discrimination</a:t>
            </a:r>
            <a:endParaRPr lang="en-US" dirty="0"/>
          </a:p>
        </p:txBody>
      </p:sp>
      <p:sp>
        <p:nvSpPr>
          <p:cNvPr id="3" name="Content Placeholder 2"/>
          <p:cNvSpPr>
            <a:spLocks noGrp="1"/>
          </p:cNvSpPr>
          <p:nvPr>
            <p:ph idx="1"/>
          </p:nvPr>
        </p:nvSpPr>
        <p:spPr/>
        <p:txBody>
          <a:bodyPr/>
          <a:lstStyle/>
          <a:p>
            <a:pPr marL="0" indent="0">
              <a:buNone/>
            </a:pPr>
            <a:r>
              <a:rPr lang="en-US" dirty="0"/>
              <a:t>(Policy JB) Equal educational opportunities shall be available for all students, without regard to race, national origin, gender, ethnicity, religion, disability, or marital or parental status. Educational programs shall be designed to meet the varying needs of all students. No student, on the basis of gender, shall be denied equal access to programs, activities, services or benefits, or be limited in the exercise of any right, privilege, advantage, or denied equal access to educational and extracurricular programs and activities.</a:t>
            </a:r>
          </a:p>
        </p:txBody>
      </p:sp>
    </p:spTree>
    <p:extLst>
      <p:ext uri="{BB962C8B-B14F-4D97-AF65-F5344CB8AC3E}">
        <p14:creationId xmlns:p14="http://schemas.microsoft.com/office/powerpoint/2010/main" val="315187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discrimination prohibited include: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b="1" u="sng" dirty="0" smtClean="0"/>
              <a:t>Sex stereotypes </a:t>
            </a:r>
          </a:p>
          <a:p>
            <a:pPr marL="0" indent="0">
              <a:buNone/>
            </a:pPr>
            <a:r>
              <a:rPr lang="en-US" dirty="0" smtClean="0"/>
              <a:t>• </a:t>
            </a:r>
            <a:r>
              <a:rPr lang="en-US" b="1" u="sng" dirty="0" smtClean="0"/>
              <a:t>Sexual harassment </a:t>
            </a:r>
          </a:p>
          <a:p>
            <a:pPr marL="0" indent="0">
              <a:buNone/>
            </a:pPr>
            <a:r>
              <a:rPr lang="en-US" dirty="0" smtClean="0"/>
              <a:t>• Failure to provide equal opportunity in athletics </a:t>
            </a:r>
          </a:p>
          <a:p>
            <a:pPr marL="0" indent="0">
              <a:buNone/>
            </a:pPr>
            <a:r>
              <a:rPr lang="en-US" dirty="0" smtClean="0"/>
              <a:t>• Discrimination based on pregnancy or parental status </a:t>
            </a:r>
          </a:p>
          <a:p>
            <a:pPr marL="0" indent="0">
              <a:buNone/>
            </a:pPr>
            <a:r>
              <a:rPr lang="en-US" dirty="0" smtClean="0"/>
              <a:t>• </a:t>
            </a:r>
            <a:r>
              <a:rPr lang="en-US" b="1" u="sng" dirty="0" smtClean="0"/>
              <a:t>Sexual violence </a:t>
            </a:r>
          </a:p>
          <a:p>
            <a:pPr marL="0" indent="0">
              <a:buNone/>
            </a:pPr>
            <a:r>
              <a:rPr lang="en-US" dirty="0" smtClean="0"/>
              <a:t>• Scheduling and other things such as equipment and access to </a:t>
            </a:r>
            <a:r>
              <a:rPr lang="en-US" dirty="0"/>
              <a:t> </a:t>
            </a:r>
            <a:r>
              <a:rPr lang="en-US" dirty="0" smtClean="0"/>
              <a:t> </a:t>
            </a:r>
          </a:p>
          <a:p>
            <a:pPr marL="0" indent="0">
              <a:buNone/>
            </a:pPr>
            <a:r>
              <a:rPr lang="en-US" dirty="0"/>
              <a:t> </a:t>
            </a:r>
            <a:r>
              <a:rPr lang="en-US" dirty="0" smtClean="0"/>
              <a:t>  facilities </a:t>
            </a:r>
          </a:p>
          <a:p>
            <a:pPr marL="0" indent="0">
              <a:buNone/>
            </a:pPr>
            <a:r>
              <a:rPr lang="en-US" dirty="0" smtClean="0"/>
              <a:t>• </a:t>
            </a:r>
            <a:r>
              <a:rPr lang="en-US" b="1" u="sng" dirty="0" smtClean="0"/>
              <a:t>Gender identity, transgender, sex role expectations </a:t>
            </a:r>
          </a:p>
          <a:p>
            <a:pPr marL="0" indent="0">
              <a:buNone/>
            </a:pPr>
            <a:r>
              <a:rPr lang="en-US" dirty="0" smtClean="0"/>
              <a:t>• Discipline </a:t>
            </a:r>
          </a:p>
          <a:p>
            <a:pPr marL="0" indent="0">
              <a:buNone/>
            </a:pPr>
            <a:r>
              <a:rPr lang="en-US" dirty="0" smtClean="0"/>
              <a:t>• Retaliation</a:t>
            </a:r>
            <a:endParaRPr lang="en-US" dirty="0"/>
          </a:p>
        </p:txBody>
      </p:sp>
    </p:spTree>
    <p:extLst>
      <p:ext uri="{BB962C8B-B14F-4D97-AF65-F5344CB8AC3E}">
        <p14:creationId xmlns:p14="http://schemas.microsoft.com/office/powerpoint/2010/main" val="107107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Prohibited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order to not violate Title IX regulations, a </a:t>
            </a:r>
            <a:r>
              <a:rPr lang="en-US" dirty="0"/>
              <a:t>school division </a:t>
            </a:r>
            <a:r>
              <a:rPr lang="en-US" dirty="0" smtClean="0"/>
              <a:t>must </a:t>
            </a:r>
            <a:r>
              <a:rPr lang="en-US" dirty="0"/>
              <a:t>respond </a:t>
            </a:r>
            <a:r>
              <a:rPr lang="en-US" b="1" u="sng" dirty="0"/>
              <a:t>promptly</a:t>
            </a:r>
            <a:r>
              <a:rPr lang="en-US" dirty="0"/>
              <a:t> to </a:t>
            </a:r>
            <a:r>
              <a:rPr lang="en-US" b="1" u="sng" dirty="0"/>
              <a:t>actual knowledge </a:t>
            </a:r>
            <a:r>
              <a:rPr lang="en-US" dirty="0"/>
              <a:t>of sexual harassment in an education program or activity of the school division against a person in the United States in a manner that is </a:t>
            </a:r>
            <a:r>
              <a:rPr lang="en-US" b="1" u="sng" dirty="0"/>
              <a:t>not deliberately indifferent</a:t>
            </a:r>
            <a:r>
              <a:rPr lang="en-US" b="1" u="sng" dirty="0" smtClean="0"/>
              <a:t>.</a:t>
            </a:r>
          </a:p>
          <a:p>
            <a:pPr marL="0" indent="0">
              <a:buNone/>
            </a:pPr>
            <a:endParaRPr lang="en-US" dirty="0" smtClean="0"/>
          </a:p>
          <a:p>
            <a:pPr lvl="1">
              <a:buFont typeface="Wingdings" panose="05000000000000000000" pitchFamily="2" charset="2"/>
              <a:buChar char="§"/>
            </a:pPr>
            <a:r>
              <a:rPr lang="en-US" dirty="0" smtClean="0"/>
              <a:t>Students may not be discriminated against on the basis of sex.</a:t>
            </a:r>
          </a:p>
          <a:p>
            <a:pPr marL="0" indent="0">
              <a:buNone/>
            </a:pPr>
            <a:endParaRPr lang="en-US" dirty="0" smtClean="0"/>
          </a:p>
          <a:p>
            <a:pPr lvl="1">
              <a:buFont typeface="Wingdings" panose="05000000000000000000" pitchFamily="2" charset="2"/>
              <a:buChar char="§"/>
            </a:pPr>
            <a:r>
              <a:rPr lang="en-US" dirty="0" smtClean="0"/>
              <a:t>Students may not be retaliated against for making complaints regarding sexual harassment or discrimination.</a:t>
            </a:r>
          </a:p>
          <a:p>
            <a:pPr marL="0" indent="0">
              <a:buNone/>
            </a:pPr>
            <a:endParaRPr lang="en-US" dirty="0" smtClean="0"/>
          </a:p>
          <a:p>
            <a:pPr lvl="1">
              <a:buFont typeface="Wingdings" panose="05000000000000000000" pitchFamily="2" charset="2"/>
              <a:buChar char="§"/>
            </a:pPr>
            <a:r>
              <a:rPr lang="en-US" dirty="0" smtClean="0"/>
              <a:t>School Districts cannot be deliberately indifferent to complaints of sexual harassment by students (Employees are protected under Title VII)</a:t>
            </a:r>
            <a:endParaRPr lang="en-US" dirty="0"/>
          </a:p>
        </p:txBody>
      </p:sp>
    </p:spTree>
    <p:extLst>
      <p:ext uri="{BB962C8B-B14F-4D97-AF65-F5344CB8AC3E}">
        <p14:creationId xmlns:p14="http://schemas.microsoft.com/office/powerpoint/2010/main" val="730873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Sexual Harassment</a:t>
            </a:r>
            <a:endParaRPr lang="en-US" dirty="0"/>
          </a:p>
        </p:txBody>
      </p:sp>
      <p:sp>
        <p:nvSpPr>
          <p:cNvPr id="3" name="Content Placeholder 2"/>
          <p:cNvSpPr>
            <a:spLocks noGrp="1"/>
          </p:cNvSpPr>
          <p:nvPr>
            <p:ph idx="1"/>
          </p:nvPr>
        </p:nvSpPr>
        <p:spPr/>
        <p:txBody>
          <a:bodyPr>
            <a:normAutofit/>
          </a:bodyPr>
          <a:lstStyle/>
          <a:p>
            <a:r>
              <a:rPr lang="en-US" dirty="0" smtClean="0"/>
              <a:t>Broad Definition—</a:t>
            </a:r>
            <a:r>
              <a:rPr lang="en-US" i="1" dirty="0" smtClean="0"/>
              <a:t>Sexual harassment is unwelcome conduct of a sexual nature. It includes unwelcome sexual advances, requests for sexual favors, and other verbal, nonverbal, or physical conduct of a sexual nature. Sexual violence is a form of sexual harassment. </a:t>
            </a:r>
            <a:endParaRPr lang="en-US" dirty="0" smtClean="0"/>
          </a:p>
          <a:p>
            <a:r>
              <a:rPr lang="en-US" dirty="0" smtClean="0"/>
              <a:t>Revised Title IX Regulations Definition—“Conduct </a:t>
            </a:r>
            <a:r>
              <a:rPr lang="en-US" dirty="0"/>
              <a:t>of a sexual nature [that] is sufficiently severe, persistent, or pervasive to limit a student’s ability to participate in or benefit from the education program, or to create a hostile or abusive educational environment.” </a:t>
            </a:r>
            <a:endParaRPr lang="en-US" dirty="0" smtClean="0"/>
          </a:p>
          <a:p>
            <a:r>
              <a:rPr lang="en-US" dirty="0" smtClean="0"/>
              <a:t>Can be student-on-student or staff-on-student</a:t>
            </a:r>
          </a:p>
          <a:p>
            <a:r>
              <a:rPr lang="en-US" dirty="0" smtClean="0"/>
              <a:t>Not every inappropriate interaction will be “sexual harassment.”</a:t>
            </a:r>
            <a:endParaRPr lang="en-US" dirty="0"/>
          </a:p>
        </p:txBody>
      </p:sp>
    </p:spTree>
    <p:extLst>
      <p:ext uri="{BB962C8B-B14F-4D97-AF65-F5344CB8AC3E}">
        <p14:creationId xmlns:p14="http://schemas.microsoft.com/office/powerpoint/2010/main" val="3645517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Main Kinds of Sexual Harassment</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Quid pro quo sexual harassment, meaning that “an employee of the recipient [school] conditions the provision of an aid, benefit, or service of the recipient [school] on an individual’s participation in unwelcome sexual conduct”;</a:t>
            </a:r>
          </a:p>
          <a:p>
            <a:pPr lvl="0"/>
            <a:r>
              <a:rPr lang="en-US" dirty="0"/>
              <a:t>Hostile educational environment, meaning “unwelcome conduct determined by a reasonable person to be so severe, pervasive, and objectively offensive that it effectively denies a person equal access to the recipient[] [school’s] education program or activity</a:t>
            </a:r>
            <a:r>
              <a:rPr lang="en-US" dirty="0" smtClean="0"/>
              <a:t>”;</a:t>
            </a:r>
          </a:p>
          <a:p>
            <a:pPr marL="0" indent="0">
              <a:buNone/>
            </a:pPr>
            <a:r>
              <a:rPr lang="en-US" sz="2200" dirty="0"/>
              <a:t> </a:t>
            </a:r>
            <a:r>
              <a:rPr lang="en-US" sz="2200" dirty="0" smtClean="0"/>
              <a:t>     “Gender-based harassment” </a:t>
            </a:r>
            <a:r>
              <a:rPr lang="en-US" sz="2200" dirty="0"/>
              <a:t>includes verbal, non-verbal or </a:t>
            </a:r>
            <a:r>
              <a:rPr lang="en-US" sz="2200" dirty="0" smtClean="0"/>
              <a:t>physical 	aggression</a:t>
            </a:r>
            <a:r>
              <a:rPr lang="en-US" sz="2200" dirty="0"/>
              <a:t>, intimidation, or </a:t>
            </a:r>
            <a:r>
              <a:rPr lang="en-US" sz="2200" dirty="0" smtClean="0"/>
              <a:t>	hostility </a:t>
            </a:r>
            <a:r>
              <a:rPr lang="en-US" sz="2200" dirty="0"/>
              <a:t>based on sex or </a:t>
            </a:r>
            <a:r>
              <a:rPr lang="en-US" sz="2200" dirty="0" smtClean="0"/>
              <a:t>sex stereotyping</a:t>
            </a:r>
            <a:r>
              <a:rPr lang="en-US" sz="2200" dirty="0"/>
              <a:t>, </a:t>
            </a:r>
            <a:r>
              <a:rPr lang="en-US" sz="2200" dirty="0" smtClean="0"/>
              <a:t>	including </a:t>
            </a:r>
            <a:r>
              <a:rPr lang="en-US" sz="2200" dirty="0"/>
              <a:t>failing to conform to stereotypical </a:t>
            </a:r>
            <a:r>
              <a:rPr lang="en-US" sz="2200" dirty="0" smtClean="0"/>
              <a:t>notions of </a:t>
            </a:r>
            <a:r>
              <a:rPr lang="en-US" sz="2200" dirty="0"/>
              <a:t>masculinity or </a:t>
            </a:r>
            <a:r>
              <a:rPr lang="en-US" sz="2200" dirty="0" smtClean="0"/>
              <a:t>	femininity</a:t>
            </a:r>
            <a:endParaRPr lang="en-US" sz="2200" dirty="0"/>
          </a:p>
          <a:p>
            <a:pPr lvl="0"/>
            <a:r>
              <a:rPr lang="en-US" dirty="0" smtClean="0"/>
              <a:t>Sexual Assault—</a:t>
            </a:r>
            <a:r>
              <a:rPr lang="en-US" dirty="0" err="1" smtClean="0"/>
              <a:t>Clery</a:t>
            </a:r>
            <a:r>
              <a:rPr lang="en-US" dirty="0" smtClean="0"/>
              <a:t> </a:t>
            </a:r>
            <a:r>
              <a:rPr lang="en-US" dirty="0"/>
              <a:t>Act violations, including sexual assault as defined in 20 </a:t>
            </a:r>
            <a:r>
              <a:rPr lang="en-US" dirty="0" smtClean="0"/>
              <a:t> U.S.C</a:t>
            </a:r>
            <a:r>
              <a:rPr lang="en-US" dirty="0"/>
              <a:t>. 1092(f)(6)(A)(v), dating violence 34 U.S.C. 12291 (a)(10), domestic violence 34 U.S.C. 12291(a)(8), and stalking as defined in 34 U.S.C. 12291(a)(30).</a:t>
            </a:r>
          </a:p>
          <a:p>
            <a:endParaRPr lang="en-US" dirty="0"/>
          </a:p>
        </p:txBody>
      </p:sp>
    </p:spTree>
    <p:extLst>
      <p:ext uri="{BB962C8B-B14F-4D97-AF65-F5344CB8AC3E}">
        <p14:creationId xmlns:p14="http://schemas.microsoft.com/office/powerpoint/2010/main" val="1566407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main change areas for Title IX Regulations in 2020</a:t>
            </a:r>
            <a:endParaRPr lang="en-US" dirty="0"/>
          </a:p>
        </p:txBody>
      </p:sp>
      <p:sp>
        <p:nvSpPr>
          <p:cNvPr id="3" name="Content Placeholder 2"/>
          <p:cNvSpPr>
            <a:spLocks noGrp="1"/>
          </p:cNvSpPr>
          <p:nvPr>
            <p:ph idx="1"/>
          </p:nvPr>
        </p:nvSpPr>
        <p:spPr/>
        <p:txBody>
          <a:bodyPr/>
          <a:lstStyle/>
          <a:p>
            <a:r>
              <a:rPr lang="en-US" b="1" u="sng" dirty="0" smtClean="0"/>
              <a:t>Prompt investigation</a:t>
            </a:r>
          </a:p>
          <a:p>
            <a:r>
              <a:rPr lang="en-US" dirty="0" smtClean="0"/>
              <a:t>Offering supportive measures </a:t>
            </a:r>
          </a:p>
          <a:p>
            <a:r>
              <a:rPr lang="en-US" dirty="0" smtClean="0"/>
              <a:t>Fair grievance process </a:t>
            </a:r>
          </a:p>
          <a:p>
            <a:r>
              <a:rPr lang="en-US" dirty="0" smtClean="0"/>
              <a:t>Remedies for victims</a:t>
            </a:r>
            <a:endParaRPr lang="en-US" dirty="0"/>
          </a:p>
        </p:txBody>
      </p:sp>
    </p:spTree>
    <p:extLst>
      <p:ext uri="{BB962C8B-B14F-4D97-AF65-F5344CB8AC3E}">
        <p14:creationId xmlns:p14="http://schemas.microsoft.com/office/powerpoint/2010/main" val="3965040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Change—Who must report</a:t>
            </a:r>
            <a:endParaRPr lang="en-US" dirty="0"/>
          </a:p>
        </p:txBody>
      </p:sp>
      <p:sp>
        <p:nvSpPr>
          <p:cNvPr id="3" name="Content Placeholder 2"/>
          <p:cNvSpPr>
            <a:spLocks noGrp="1"/>
          </p:cNvSpPr>
          <p:nvPr>
            <p:ph idx="1"/>
          </p:nvPr>
        </p:nvSpPr>
        <p:spPr/>
        <p:txBody>
          <a:bodyPr>
            <a:normAutofit/>
          </a:bodyPr>
          <a:lstStyle/>
          <a:p>
            <a:r>
              <a:rPr lang="en-US" dirty="0" smtClean="0"/>
              <a:t>The investigation timeline begins when the school has “actual knowledge” of misconduct.</a:t>
            </a:r>
          </a:p>
          <a:p>
            <a:r>
              <a:rPr lang="en-US" u="sng" dirty="0" smtClean="0"/>
              <a:t>Actual Knowledge</a:t>
            </a:r>
            <a:r>
              <a:rPr lang="en-US" dirty="0" smtClean="0"/>
              <a:t>—Definition met when person provides notice of sexual harassment or allegations to a district’s Title IX Coordinator or any individual with authority to use corrective measures at the district, OR </a:t>
            </a:r>
            <a:r>
              <a:rPr lang="en-US" b="1" u="sng" dirty="0" smtClean="0"/>
              <a:t>to any employee of an elementary or secondary school</a:t>
            </a:r>
            <a:r>
              <a:rPr lang="en-US" dirty="0" smtClean="0"/>
              <a:t>. “Notice” includes, but is not limited to, a report of sexual harassment. </a:t>
            </a:r>
          </a:p>
          <a:p>
            <a:r>
              <a:rPr lang="en-US" dirty="0" smtClean="0"/>
              <a:t>This means a report may be made to </a:t>
            </a:r>
            <a:r>
              <a:rPr lang="en-US" b="1" u="sng" dirty="0" smtClean="0"/>
              <a:t>any</a:t>
            </a:r>
            <a:r>
              <a:rPr lang="en-US" dirty="0" smtClean="0"/>
              <a:t> school employee and the timeline begins at that point. </a:t>
            </a:r>
          </a:p>
        </p:txBody>
      </p:sp>
    </p:spTree>
    <p:extLst>
      <p:ext uri="{BB962C8B-B14F-4D97-AF65-F5344CB8AC3E}">
        <p14:creationId xmlns:p14="http://schemas.microsoft.com/office/powerpoint/2010/main" val="39709897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229</TotalTime>
  <Words>1241</Words>
  <Application>Microsoft Office PowerPoint</Application>
  <PresentationFormat>Widescreen</PresentationFormat>
  <Paragraphs>96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Wingdings</vt:lpstr>
      <vt:lpstr>Wingdings 3</vt:lpstr>
      <vt:lpstr>Ion</vt:lpstr>
      <vt:lpstr>Title IX Employee Training </vt:lpstr>
      <vt:lpstr>Title IX Overview </vt:lpstr>
      <vt:lpstr>CCPS Statement of Non-Discrimination</vt:lpstr>
      <vt:lpstr>Types of discrimination prohibited include:</vt:lpstr>
      <vt:lpstr>What is Prohibited</vt:lpstr>
      <vt:lpstr>What is Sexual Harassment</vt:lpstr>
      <vt:lpstr>Three Main Kinds of Sexual Harassment</vt:lpstr>
      <vt:lpstr>4 main change areas for Title IX Regulations in 2020</vt:lpstr>
      <vt:lpstr>Major Change—Who must report</vt:lpstr>
      <vt:lpstr>What to Report</vt:lpstr>
      <vt:lpstr>Must It Occur At School</vt:lpstr>
      <vt:lpstr>Timeline for Reporting</vt:lpstr>
      <vt:lpstr>How to Report</vt:lpstr>
      <vt:lpstr>Final Thought</vt:lpstr>
      <vt:lpstr>Questions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Employee Training</dc:title>
  <dc:creator>Critzer, Shep</dc:creator>
  <cp:lastModifiedBy>Critzer, Shep</cp:lastModifiedBy>
  <cp:revision>25</cp:revision>
  <dcterms:created xsi:type="dcterms:W3CDTF">2020-10-19T14:01:32Z</dcterms:created>
  <dcterms:modified xsi:type="dcterms:W3CDTF">2022-03-18T11:47:51Z</dcterms:modified>
</cp:coreProperties>
</file>